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8" r:id="rId2"/>
    <p:sldId id="266" r:id="rId3"/>
    <p:sldId id="281" r:id="rId4"/>
    <p:sldId id="261" r:id="rId5"/>
    <p:sldId id="260" r:id="rId6"/>
    <p:sldId id="285" r:id="rId7"/>
    <p:sldId id="270" r:id="rId8"/>
    <p:sldId id="282" r:id="rId9"/>
    <p:sldId id="283" r:id="rId10"/>
    <p:sldId id="286" r:id="rId11"/>
    <p:sldId id="268" r:id="rId12"/>
    <p:sldId id="272" r:id="rId13"/>
    <p:sldId id="287" r:id="rId14"/>
    <p:sldId id="262" r:id="rId15"/>
    <p:sldId id="269" r:id="rId16"/>
    <p:sldId id="293" r:id="rId17"/>
    <p:sldId id="291" r:id="rId18"/>
    <p:sldId id="289" r:id="rId19"/>
    <p:sldId id="290" r:id="rId20"/>
    <p:sldId id="292" r:id="rId21"/>
    <p:sldId id="279" r:id="rId22"/>
    <p:sldId id="28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266"/>
            <p14:sldId id="281"/>
            <p14:sldId id="261"/>
            <p14:sldId id="260"/>
            <p14:sldId id="285"/>
            <p14:sldId id="270"/>
            <p14:sldId id="282"/>
            <p14:sldId id="283"/>
            <p14:sldId id="286"/>
            <p14:sldId id="268"/>
            <p14:sldId id="272"/>
            <p14:sldId id="287"/>
            <p14:sldId id="262"/>
            <p14:sldId id="269"/>
            <p14:sldId id="293"/>
            <p14:sldId id="291"/>
            <p14:sldId id="289"/>
            <p14:sldId id="290"/>
            <p14:sldId id="292"/>
            <p14:sldId id="279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9"/>
    <p:restoredTop sz="63047"/>
  </p:normalViewPr>
  <p:slideViewPr>
    <p:cSldViewPr snapToGrid="0" snapToObjects="1">
      <p:cViewPr varScale="1">
        <p:scale>
          <a:sx n="61" d="100"/>
          <a:sy n="61" d="100"/>
        </p:scale>
        <p:origin x="10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t>2020/2/9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CarpenterLee/p/5994681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CarpenterLee/p/5994681.html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CarpenterLee/p/5994681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Myuhua/article/details/81301205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zhuanlan.zhihu.com/p/32453534" TargetMode="External"/><Relationship Id="rId4" Type="http://schemas.openxmlformats.org/officeDocument/2006/relationships/hyperlink" Target="https://blog.csdn.net/super_yc/article/details/71439786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Myuhua/article/details/81301205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csdn.net/super_yc/article/details/71439786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Myuhua/article/details/81301205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csdn.net/super_yc/article/details/71439786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38339241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1037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3486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预处理</a:t>
            </a:r>
            <a:endParaRPr kumimoji="1" lang="en-US" altLang="zh-CN" dirty="0"/>
          </a:p>
          <a:p>
            <a:r>
              <a:rPr kumimoji="1" lang="zh-CN" altLang="en-US" dirty="0"/>
              <a:t>编译 产生汇编代码文件</a:t>
            </a:r>
            <a:endParaRPr kumimoji="1" lang="en-US" altLang="zh-CN" dirty="0"/>
          </a:p>
          <a:p>
            <a:r>
              <a:rPr kumimoji="1" lang="zh-CN" altLang="en-US" dirty="0"/>
              <a:t>汇编程序 产生机器二进制的 </a:t>
            </a:r>
            <a:r>
              <a:rPr kumimoji="1" lang="en-US" altLang="zh-CN" dirty="0"/>
              <a:t>.o</a:t>
            </a:r>
            <a:r>
              <a:rPr kumimoji="1" lang="zh-CN" altLang="en-US" dirty="0"/>
              <a:t>格式 目标文件</a:t>
            </a:r>
            <a:endParaRPr kumimoji="1" lang="en-US" altLang="zh-CN" dirty="0"/>
          </a:p>
          <a:p>
            <a:r>
              <a:rPr kumimoji="1" lang="zh-CN" altLang="en-US" dirty="0"/>
              <a:t>链接程序，将可能需要的多个</a:t>
            </a:r>
            <a:r>
              <a:rPr kumimoji="1" lang="en-US" altLang="zh-CN" dirty="0"/>
              <a:t>.o</a:t>
            </a:r>
            <a:r>
              <a:rPr kumimoji="1" lang="zh-CN" altLang="en-US" dirty="0"/>
              <a:t>文件链接起来，产生 </a:t>
            </a:r>
            <a:r>
              <a:rPr kumimoji="1" lang="en-US" altLang="zh-CN" dirty="0"/>
              <a:t>.exe</a:t>
            </a:r>
            <a:r>
              <a:rPr kumimoji="1" lang="zh-CN" altLang="en-US" dirty="0"/>
              <a:t> 可执行文件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参考</a:t>
            </a:r>
            <a:endParaRPr kumimoji="1" lang="en-US" altLang="zh-CN" dirty="0"/>
          </a:p>
          <a:p>
            <a:r>
              <a:rPr lang="en-US" altLang="zh-CN" dirty="0">
                <a:hlinkClick r:id="rId3"/>
              </a:rPr>
              <a:t>https://www.cnblogs.com/CarpenterLee/p/5994681.html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0885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预处理</a:t>
            </a:r>
            <a:endParaRPr kumimoji="1" lang="en-US" altLang="zh-CN" dirty="0"/>
          </a:p>
          <a:p>
            <a:r>
              <a:rPr kumimoji="1" lang="zh-CN" altLang="en-US" dirty="0"/>
              <a:t>编译 产生汇编代码文件</a:t>
            </a:r>
            <a:endParaRPr kumimoji="1" lang="en-US" altLang="zh-CN" dirty="0"/>
          </a:p>
          <a:p>
            <a:r>
              <a:rPr kumimoji="1" lang="zh-CN" altLang="en-US" dirty="0"/>
              <a:t>汇编程序 产生机器二进制的 </a:t>
            </a:r>
            <a:r>
              <a:rPr kumimoji="1" lang="en-US" altLang="zh-CN" dirty="0"/>
              <a:t>.o</a:t>
            </a:r>
            <a:r>
              <a:rPr kumimoji="1" lang="zh-CN" altLang="en-US" dirty="0"/>
              <a:t>格式 目标文件</a:t>
            </a:r>
            <a:endParaRPr kumimoji="1" lang="en-US" altLang="zh-CN" dirty="0"/>
          </a:p>
          <a:p>
            <a:r>
              <a:rPr kumimoji="1" lang="zh-CN" altLang="en-US" dirty="0"/>
              <a:t>链接程序，将可能需要的多个</a:t>
            </a:r>
            <a:r>
              <a:rPr kumimoji="1" lang="en-US" altLang="zh-CN" dirty="0"/>
              <a:t>.o</a:t>
            </a:r>
            <a:r>
              <a:rPr kumimoji="1" lang="zh-CN" altLang="en-US" dirty="0"/>
              <a:t>文件链接起来，产生 </a:t>
            </a:r>
            <a:r>
              <a:rPr kumimoji="1" lang="en-US" altLang="zh-CN" dirty="0"/>
              <a:t>.exe</a:t>
            </a:r>
            <a:r>
              <a:rPr kumimoji="1" lang="zh-CN" altLang="en-US" dirty="0"/>
              <a:t> 可执行文件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参考</a:t>
            </a:r>
            <a:endParaRPr kumimoji="1" lang="en-US" altLang="zh-CN" dirty="0"/>
          </a:p>
          <a:p>
            <a:r>
              <a:rPr lang="en-US" altLang="zh-CN" dirty="0">
                <a:hlinkClick r:id="rId3"/>
              </a:rPr>
              <a:t>https://www.cnblogs.com/CarpenterLee/p/5994681.html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2051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预处理</a:t>
            </a:r>
            <a:endParaRPr kumimoji="1" lang="en-US" altLang="zh-CN" dirty="0"/>
          </a:p>
          <a:p>
            <a:r>
              <a:rPr kumimoji="1" lang="zh-CN" altLang="en-US" dirty="0"/>
              <a:t>编译 产生汇编代码文件</a:t>
            </a:r>
            <a:endParaRPr kumimoji="1" lang="en-US" altLang="zh-CN" dirty="0"/>
          </a:p>
          <a:p>
            <a:r>
              <a:rPr kumimoji="1" lang="zh-CN" altLang="en-US" dirty="0"/>
              <a:t>汇编程序 产生机器二进制的 </a:t>
            </a:r>
            <a:r>
              <a:rPr kumimoji="1" lang="en-US" altLang="zh-CN" dirty="0"/>
              <a:t>.o</a:t>
            </a:r>
            <a:r>
              <a:rPr kumimoji="1" lang="zh-CN" altLang="en-US" dirty="0"/>
              <a:t>格式 目标文件</a:t>
            </a:r>
            <a:endParaRPr kumimoji="1" lang="en-US" altLang="zh-CN" dirty="0"/>
          </a:p>
          <a:p>
            <a:r>
              <a:rPr kumimoji="1" lang="zh-CN" altLang="en-US" dirty="0"/>
              <a:t>链接程序，将可能需要的多个</a:t>
            </a:r>
            <a:r>
              <a:rPr kumimoji="1" lang="en-US" altLang="zh-CN" dirty="0"/>
              <a:t>.o</a:t>
            </a:r>
            <a:r>
              <a:rPr kumimoji="1" lang="zh-CN" altLang="en-US" dirty="0"/>
              <a:t>文件链接起来，产生 </a:t>
            </a:r>
            <a:r>
              <a:rPr kumimoji="1" lang="en-US" altLang="zh-CN" dirty="0"/>
              <a:t>.exe</a:t>
            </a:r>
            <a:r>
              <a:rPr kumimoji="1" lang="zh-CN" altLang="en-US" dirty="0"/>
              <a:t> 可执行文件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参考</a:t>
            </a:r>
            <a:endParaRPr kumimoji="1" lang="en-US" altLang="zh-CN" dirty="0"/>
          </a:p>
          <a:p>
            <a:r>
              <a:rPr lang="en-US" altLang="zh-CN" dirty="0">
                <a:hlinkClick r:id="rId3"/>
              </a:rPr>
              <a:t>https://www.cnblogs.com/CarpenterLee/p/5994681.html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162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参考</a:t>
            </a:r>
            <a:endParaRPr kumimoji="1" lang="en-US" altLang="zh-CN" dirty="0"/>
          </a:p>
          <a:p>
            <a:r>
              <a:rPr lang="en-US" altLang="zh-CN" dirty="0">
                <a:hlinkClick r:id="rId3"/>
              </a:rPr>
              <a:t>https://blog.csdn.net/Myuhua/article/details/81301205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https://blog.csdn.net/super_yc/article/details/71439786</a:t>
            </a:r>
            <a:endParaRPr kumimoji="1" lang="en-US" altLang="zh-CN" dirty="0"/>
          </a:p>
          <a:p>
            <a:r>
              <a:rPr lang="en-US" altLang="zh-CN" dirty="0">
                <a:hlinkClick r:id="rId5"/>
              </a:rPr>
              <a:t>https://zhuanlan.zhihu.com/p/32453534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7444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参考</a:t>
            </a:r>
            <a:endParaRPr kumimoji="1" lang="en-US" altLang="zh-CN" dirty="0"/>
          </a:p>
          <a:p>
            <a:r>
              <a:rPr lang="en-US" altLang="zh-CN" dirty="0">
                <a:hlinkClick r:id="rId3"/>
              </a:rPr>
              <a:t>https://blog.csdn.net/Myuhua/article/details/81301205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https://blog.csdn.net/super_yc/article/details/71439786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1812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参考</a:t>
            </a:r>
            <a:endParaRPr kumimoji="1" lang="en-US" altLang="zh-CN" dirty="0"/>
          </a:p>
          <a:p>
            <a:r>
              <a:rPr lang="en-US" altLang="zh-CN" dirty="0">
                <a:hlinkClick r:id="rId3"/>
              </a:rPr>
              <a:t>https://blog.csdn.net/Myuhua/article/details/81301205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https://blog.csdn.net/super_yc/article/details/71439786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词法分析 把每个连续字符串 分割成</a:t>
            </a:r>
            <a:r>
              <a:rPr kumimoji="1" lang="en-US" altLang="zh-CN" dirty="0"/>
              <a:t>token,</a:t>
            </a:r>
            <a:r>
              <a:rPr kumimoji="1" lang="zh-CN" altLang="en-US" dirty="0"/>
              <a:t>一个个小单元</a:t>
            </a:r>
            <a:endParaRPr kumimoji="1" lang="en-US" altLang="zh-CN" dirty="0"/>
          </a:p>
          <a:p>
            <a:r>
              <a:rPr kumimoji="1" lang="zh-CN" altLang="en-US" dirty="0"/>
              <a:t>语法分析， 比如判断 </a:t>
            </a:r>
            <a:r>
              <a:rPr kumimoji="1" lang="en-US" altLang="zh-CN" dirty="0"/>
              <a:t>if</a:t>
            </a:r>
            <a:r>
              <a:rPr kumimoji="1" lang="zh-CN" altLang="en-US" dirty="0"/>
              <a:t>后面是否有（， 括号是否成对出现等；，只是语法不错，但下面的语义分析来保证，前后的连贯正确性</a:t>
            </a:r>
            <a:endParaRPr kumimoji="1" lang="en-US" altLang="zh-CN" dirty="0"/>
          </a:p>
          <a:p>
            <a:r>
              <a:rPr kumimoji="1" lang="zh-CN" altLang="en-US" dirty="0"/>
              <a:t>语义分析：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变量或过程名重复声明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运算分量类型不匹配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操作符与操作数之间的类型不匹配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数组下标不是整数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对非数组变量使用数组访问操作符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对非过程名使用过程调用操作符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过程调用的参数类型或数目不匹配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函数返回类型有误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7864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另一个例子：狗会叫，猫会叫，鸭子也会叫，那他们可以抽象成 一个动物对象，这个动物对象有叫这个动作，但至于具体如何叫，就不是抽象数据模型的职责了，而是具体数据类型的职责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7110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另一个例子：狗会叫，猫会叫，鸭子也会叫，那他们可以抽象成 一个动物对象，这个动物对象有叫这个动作，但至于具体如何叫，就不是抽象数据模型的职责了，而是具体数据类型的职责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2807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349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4922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hlinkClick r:id="rId3"/>
              </a:rPr>
              <a:t>如何从机器语言变成物理电平信号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https://www.zhihu.com/question/38339241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也就是 软件最重要硬件实现，而硬件都是电气电路，只认识，高，低电平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2939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4415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1650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在数据结构中，我们谈论的最多的是 数据元素，然后再往下谈数据项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8470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7563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095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t>2020/2/9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endParaRPr kumimoji="1" lang="zh-CN" altLang="en-US" sz="7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第一节课 绪论</a:t>
            </a: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341A1696-9459-904B-901B-0FD21AF2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76755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3.Java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高级语言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080655" y="2576945"/>
            <a:ext cx="10997586" cy="1308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语法和结构更类似汉字或者普通英文，且由于远离对硬件的直接操作，使得一般人更容易学习。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C745ED-DF34-D342-B366-1489B28F4142}"/>
              </a:ext>
            </a:extLst>
          </p:cNvPr>
          <p:cNvSpPr txBox="1"/>
          <p:nvPr/>
        </p:nvSpPr>
        <p:spPr>
          <a:xfrm>
            <a:off x="540000" y="1800000"/>
            <a:ext cx="1070042" cy="5426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DC10-CA20-7A49-936D-AEBDCC466E2C}"/>
              </a:ext>
            </a:extLst>
          </p:cNvPr>
          <p:cNvSpPr txBox="1"/>
          <p:nvPr/>
        </p:nvSpPr>
        <p:spPr>
          <a:xfrm>
            <a:off x="1080655" y="4341785"/>
            <a:ext cx="58674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高级语言：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C/C++/Java/Python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2B1563-F9E3-3045-A7CC-40345B950F2C}"/>
              </a:ext>
            </a:extLst>
          </p:cNvPr>
          <p:cNvSpPr txBox="1"/>
          <p:nvPr/>
        </p:nvSpPr>
        <p:spPr>
          <a:xfrm>
            <a:off x="8375074" y="4341785"/>
            <a:ext cx="37031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通俗易懂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if(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a==b){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printf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</a:p>
          <a:p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9563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6253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7DA9EE-0AE3-E849-9D47-C012AF08BB7C}"/>
              </a:ext>
            </a:extLst>
          </p:cNvPr>
          <p:cNvSpPr txBox="1"/>
          <p:nvPr/>
        </p:nvSpPr>
        <p:spPr>
          <a:xfrm>
            <a:off x="875778" y="2599627"/>
            <a:ext cx="10601640" cy="389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是管理计算机硬件与软件资源的计算机程序，操作系统需要处理如管理与配置内存、决定系统资源供需的优先次序、控制输入设备与输出设备、操作网络与管理文件系统等基本事务。操作系统也提供一个让用户与系统交互的操作界面。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桌面操作系统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Windows/MacOS/Linux…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手机操作系统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ios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/android/…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BD4C1E-4944-7840-A855-E43020815F7D}"/>
              </a:ext>
            </a:extLst>
          </p:cNvPr>
          <p:cNvSpPr txBox="1"/>
          <p:nvPr/>
        </p:nvSpPr>
        <p:spPr>
          <a:xfrm>
            <a:off x="540000" y="1800000"/>
            <a:ext cx="1070042" cy="5426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</a:p>
        </p:txBody>
      </p:sp>
    </p:spTree>
    <p:extLst>
      <p:ext uri="{BB962C8B-B14F-4D97-AF65-F5344CB8AC3E}">
        <p14:creationId xmlns:p14="http://schemas.microsoft.com/office/powerpoint/2010/main" val="76332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5.1</a:t>
            </a:r>
            <a:r>
              <a:rPr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JDK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E236B2-A911-5847-BDD3-FD255B185817}"/>
              </a:ext>
            </a:extLst>
          </p:cNvPr>
          <p:cNvSpPr txBox="1"/>
          <p:nvPr/>
        </p:nvSpPr>
        <p:spPr>
          <a:xfrm>
            <a:off x="1475509" y="2098964"/>
            <a:ext cx="908165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JDK(Java Development Kit) 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 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语言的软件开发工具包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(SDK)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SE(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JavaSE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standard edition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，标准版，是我们通常用的一个版本，从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JDK 5.0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开始，改名为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 SE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EE(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JavaEE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enterprise edition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，企业版，使用这种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JDK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开发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J2EE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应用程序，从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JDK 5.0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开始，改名为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 EE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。从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2018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26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日开始，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J2EE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改名为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Jakarta EE [1]  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ME(J2ME)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micro edition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，主要用于移动设备、嵌入式设备上的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应用程序，从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JDK 5.0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开始，改名为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 ME</a:t>
            </a:r>
          </a:p>
        </p:txBody>
      </p:sp>
    </p:spTree>
    <p:extLst>
      <p:ext uri="{BB962C8B-B14F-4D97-AF65-F5344CB8AC3E}">
        <p14:creationId xmlns:p14="http://schemas.microsoft.com/office/powerpoint/2010/main" val="392936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5.2</a:t>
            </a:r>
            <a:r>
              <a:rPr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IDE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E236B2-A911-5847-BDD3-FD255B185817}"/>
              </a:ext>
            </a:extLst>
          </p:cNvPr>
          <p:cNvSpPr txBox="1"/>
          <p:nvPr/>
        </p:nvSpPr>
        <p:spPr>
          <a:xfrm>
            <a:off x="1475509" y="2119745"/>
            <a:ext cx="104532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集成开发环境（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Integrated Development Environment 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）是用于提供程序开发环境的应用程序，一般包括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代码编辑器、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编译器、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调试器和图形用户界面等工具。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集成了代码编写功能、分析功能、编译功能、调试功能等一体化的开发软件服务套。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Visual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studio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Code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eclipse/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Android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studio</a:t>
            </a:r>
          </a:p>
        </p:txBody>
      </p:sp>
    </p:spTree>
    <p:extLst>
      <p:ext uri="{BB962C8B-B14F-4D97-AF65-F5344CB8AC3E}">
        <p14:creationId xmlns:p14="http://schemas.microsoft.com/office/powerpoint/2010/main" val="82936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一个简单的</a:t>
            </a:r>
            <a:r>
              <a:rPr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DA003D-A6A1-1D4D-BF10-2C89C0E3C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053" y="2023200"/>
            <a:ext cx="860630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05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41265"/>
            <a:ext cx="773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高级语言程序 执行过程 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2B1C8B-BD6C-B849-9576-20D14A1D7FA3}"/>
              </a:ext>
            </a:extLst>
          </p:cNvPr>
          <p:cNvSpPr txBox="1"/>
          <p:nvPr/>
        </p:nvSpPr>
        <p:spPr>
          <a:xfrm>
            <a:off x="1813573" y="2488018"/>
            <a:ext cx="84422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程序执行一般</a:t>
            </a:r>
            <a:r>
              <a:rPr kumimoji="1" lang="en-US" altLang="zh-CN" sz="2800" dirty="0"/>
              <a:t>2</a:t>
            </a:r>
            <a:r>
              <a:rPr kumimoji="1" lang="zh-CN" altLang="en-US" sz="2800" dirty="0"/>
              <a:t>个过程</a:t>
            </a:r>
            <a:endParaRPr kumimoji="1" lang="en-US" altLang="zh-CN" sz="2800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/>
              <a:t>编译：把</a:t>
            </a:r>
            <a:r>
              <a:rPr kumimoji="1" lang="en-US" altLang="zh-CN" sz="2800" dirty="0"/>
              <a:t>.c</a:t>
            </a:r>
            <a:r>
              <a:rPr kumimoji="1" lang="zh-CN" altLang="en-US" sz="2800" dirty="0"/>
              <a:t>语言的</a:t>
            </a:r>
            <a:r>
              <a:rPr kumimoji="1" lang="en-US" altLang="zh-CN" sz="2800" dirty="0"/>
              <a:t>.c</a:t>
            </a:r>
            <a:r>
              <a:rPr kumimoji="1" lang="zh-CN" altLang="en-US" sz="2800" dirty="0"/>
              <a:t> 文件，或者</a:t>
            </a:r>
            <a:r>
              <a:rPr kumimoji="1" lang="en-US" altLang="zh-CN" sz="2800" dirty="0" err="1"/>
              <a:t>c++</a:t>
            </a:r>
            <a:r>
              <a:rPr kumimoji="1" lang="zh-CN" altLang="en-US" sz="2800" dirty="0"/>
              <a:t>的</a:t>
            </a:r>
            <a:r>
              <a:rPr kumimoji="1" lang="en-US" altLang="zh-CN" sz="2800" dirty="0"/>
              <a:t>.</a:t>
            </a:r>
            <a:r>
              <a:rPr kumimoji="1" lang="en-US" altLang="zh-CN" sz="2800" dirty="0" err="1"/>
              <a:t>cpp</a:t>
            </a:r>
            <a:r>
              <a:rPr kumimoji="1" lang="zh-CN" altLang="en-US" sz="2800" dirty="0"/>
              <a:t>文件 或者 </a:t>
            </a:r>
            <a:r>
              <a:rPr kumimoji="1" lang="en-US" altLang="zh-CN" sz="2800" dirty="0"/>
              <a:t>java</a:t>
            </a:r>
            <a:r>
              <a:rPr kumimoji="1" lang="zh-CN" altLang="en-US" sz="2800" dirty="0"/>
              <a:t> 的 </a:t>
            </a:r>
            <a:r>
              <a:rPr kumimoji="1" lang="en-US" altLang="zh-CN" sz="2800" dirty="0"/>
              <a:t>.java</a:t>
            </a:r>
            <a:r>
              <a:rPr kumimoji="1" lang="zh-CN" altLang="en-US" sz="2800" dirty="0"/>
              <a:t>文件 翻译成 二进制文件</a:t>
            </a:r>
            <a:endParaRPr kumimoji="1" lang="en-US" altLang="zh-CN" sz="2800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/>
              <a:t>运行：利用编译后的二进制文件，进行链接</a:t>
            </a:r>
            <a:r>
              <a:rPr kumimoji="1" lang="en-US" altLang="zh-CN" sz="2800" dirty="0"/>
              <a:t>(c</a:t>
            </a:r>
            <a:r>
              <a:rPr kumimoji="1" lang="zh-CN" altLang="en-US" sz="2800" dirty="0"/>
              <a:t>语言</a:t>
            </a:r>
            <a:r>
              <a:rPr kumimoji="1" lang="en-US" altLang="zh-CN" sz="2800" dirty="0"/>
              <a:t>)</a:t>
            </a:r>
            <a:r>
              <a:rPr kumimoji="1" lang="zh-CN" altLang="en-US" sz="2800" dirty="0"/>
              <a:t>或者虚拟机</a:t>
            </a:r>
            <a:r>
              <a:rPr kumimoji="1" lang="en-US" altLang="zh-CN" sz="2800" dirty="0"/>
              <a:t>(java)</a:t>
            </a:r>
            <a:r>
              <a:rPr kumimoji="1" lang="zh-CN" altLang="en-US" sz="2800" dirty="0"/>
              <a:t> 进行运行</a:t>
            </a:r>
            <a:endParaRPr kumimoji="1" lang="en-US" altLang="zh-CN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CF6248-A6B8-4D44-9A06-96B53378AED2}"/>
              </a:ext>
            </a:extLst>
          </p:cNvPr>
          <p:cNvSpPr txBox="1"/>
          <p:nvPr/>
        </p:nvSpPr>
        <p:spPr>
          <a:xfrm>
            <a:off x="1874875" y="5424237"/>
            <a:ext cx="8442250" cy="138499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在计算机专业，有一门专业课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编译原理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，就是讲第一部分的流程：编译，在下面我会简单的把这门课的精髓讲一下，有个大致了解。</a:t>
            </a:r>
          </a:p>
        </p:txBody>
      </p:sp>
    </p:spTree>
    <p:extLst>
      <p:ext uri="{BB962C8B-B14F-4D97-AF65-F5344CB8AC3E}">
        <p14:creationId xmlns:p14="http://schemas.microsoft.com/office/powerpoint/2010/main" val="1850266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41265"/>
            <a:ext cx="773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7.1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高级语言程序 执行过程 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8AEAF9-B25C-B749-99FA-BF83FDA42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03" y="2310925"/>
            <a:ext cx="11591793" cy="364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65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41265"/>
            <a:ext cx="773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7.1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高级语言程序 执行过程 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8AEAF9-B25C-B749-99FA-BF83FDA42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03" y="2310925"/>
            <a:ext cx="11591793" cy="364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6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41265"/>
            <a:ext cx="773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7.2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高级语言程序执行过程 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49E52A-4008-4448-A069-CAFC1395C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2310925"/>
            <a:ext cx="119634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02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41265"/>
            <a:ext cx="773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7.2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高级语言程序执行过程 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5182B3-89C4-0344-B241-7F0E0562B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321" y="2427418"/>
            <a:ext cx="8680503" cy="423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25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3653856" y="2136565"/>
            <a:ext cx="7443216" cy="7215987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为什么要学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</a:p>
          <a:p>
            <a:pPr marL="571500" indent="-571500"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什么是计算机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编程语言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800" dirty="0">
                <a:ea typeface="Microsoft YaHei" panose="020B0503020204020204" pitchFamily="34" charset="-122"/>
              </a:rPr>
              <a:t>JDK</a:t>
            </a:r>
            <a:r>
              <a:rPr kumimoji="1" lang="zh-CN" altLang="en-US" sz="2800" dirty="0">
                <a:ea typeface="Microsoft YaHei" panose="020B0503020204020204" pitchFamily="34" charset="-122"/>
              </a:rPr>
              <a:t> 和</a:t>
            </a:r>
            <a:r>
              <a:rPr kumimoji="1" lang="en-US" altLang="zh-CN" sz="2800" dirty="0">
                <a:ea typeface="Microsoft YaHei" panose="020B0503020204020204" pitchFamily="34" charset="-122"/>
              </a:rPr>
              <a:t>IDE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简单的</a:t>
            </a:r>
            <a:r>
              <a:rPr kumimoji="1" lang="en-US" altLang="zh-CN" sz="2800" dirty="0">
                <a:ea typeface="Microsoft YaHei" panose="020B0503020204020204" pitchFamily="34" charset="-122"/>
              </a:rPr>
              <a:t>Java</a:t>
            </a:r>
            <a:r>
              <a:rPr kumimoji="1" lang="zh-CN" altLang="en-US" sz="2800" dirty="0">
                <a:ea typeface="Microsoft YaHei" panose="020B0503020204020204" pitchFamily="34" charset="-122"/>
              </a:rPr>
              <a:t>程序以及</a:t>
            </a:r>
            <a:r>
              <a:rPr kumimoji="1" lang="en-US" altLang="zh-CN" sz="2800" dirty="0">
                <a:ea typeface="Microsoft YaHei" panose="020B0503020204020204" pitchFamily="34" charset="-122"/>
              </a:rPr>
              <a:t>Java</a:t>
            </a:r>
            <a:r>
              <a:rPr kumimoji="1" lang="zh-CN" altLang="en-US" sz="2800" dirty="0">
                <a:ea typeface="Microsoft YaHei" panose="020B0503020204020204" pitchFamily="34" charset="-122"/>
              </a:rPr>
              <a:t>风格</a:t>
            </a: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高级语言从编写到执行的过程</a:t>
            </a: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855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41265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7.3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高级语言程序 编译过程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4873FB-9AAD-A246-B8CB-A211C905E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77" y="2532468"/>
            <a:ext cx="11866046" cy="332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51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28088" y="2921168"/>
            <a:ext cx="7735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这堂课我们学了撒？</a:t>
            </a:r>
          </a:p>
        </p:txBody>
      </p:sp>
    </p:spTree>
    <p:extLst>
      <p:ext uri="{BB962C8B-B14F-4D97-AF65-F5344CB8AC3E}">
        <p14:creationId xmlns:p14="http://schemas.microsoft.com/office/powerpoint/2010/main" val="3338372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0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22524" y="519546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为什么要学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007606-60DE-9848-9953-AFFCF1D69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409" y="1868631"/>
            <a:ext cx="9107527" cy="446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50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062230" y="3405618"/>
            <a:ext cx="4718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8407CAD-F2B2-DF46-A66A-1BCD3014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945171"/>
            <a:ext cx="6009192" cy="3340061"/>
          </a:xfrm>
          <a:prstGeom prst="rect">
            <a:avLst/>
          </a:prstGeom>
        </p:spPr>
      </p:pic>
      <p:pic>
        <p:nvPicPr>
          <p:cNvPr id="6" name="图形 5" descr="指向右边的反手食指">
            <a:extLst>
              <a:ext uri="{FF2B5EF4-FFF2-40B4-BE49-F238E27FC236}">
                <a16:creationId xmlns:a16="http://schemas.microsoft.com/office/drawing/2014/main" id="{210154C2-D6BF-9C40-9D52-D6661602C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1728" y="3177055"/>
            <a:ext cx="914400" cy="914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7995B31-82C8-C642-A774-9385BFAA8FE6}"/>
              </a:ext>
            </a:extLst>
          </p:cNvPr>
          <p:cNvSpPr txBox="1"/>
          <p:nvPr/>
        </p:nvSpPr>
        <p:spPr>
          <a:xfrm>
            <a:off x="555501" y="3280312"/>
            <a:ext cx="4533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最重要的是你能</a:t>
            </a:r>
          </a:p>
        </p:txBody>
      </p:sp>
    </p:spTree>
    <p:extLst>
      <p:ext uri="{BB962C8B-B14F-4D97-AF65-F5344CB8AC3E}">
        <p14:creationId xmlns:p14="http://schemas.microsoft.com/office/powerpoint/2010/main" val="202698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计算机组成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FB1FEF4-ED6F-CB49-9191-EB60FF05E1B0}"/>
              </a:ext>
            </a:extLst>
          </p:cNvPr>
          <p:cNvSpPr/>
          <p:nvPr/>
        </p:nvSpPr>
        <p:spPr>
          <a:xfrm>
            <a:off x="815891" y="3803070"/>
            <a:ext cx="1704109" cy="1080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输入</a:t>
            </a:r>
            <a:r>
              <a:rPr kumimoji="1" lang="en-US" altLang="zh-CN" dirty="0"/>
              <a:t>/</a:t>
            </a:r>
            <a:r>
              <a:rPr kumimoji="1" lang="zh-CN" altLang="en-US" dirty="0"/>
              <a:t>输出设备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9144288-583F-274E-96A8-24B3B9D20ADE}"/>
              </a:ext>
            </a:extLst>
          </p:cNvPr>
          <p:cNvSpPr/>
          <p:nvPr/>
        </p:nvSpPr>
        <p:spPr>
          <a:xfrm>
            <a:off x="3297565" y="3803070"/>
            <a:ext cx="1704109" cy="1080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存储设备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（磁盘</a:t>
            </a:r>
            <a:r>
              <a:rPr kumimoji="1" lang="en-US" altLang="zh-CN" dirty="0"/>
              <a:t>/U</a:t>
            </a:r>
            <a:r>
              <a:rPr kumimoji="1" lang="zh-CN" altLang="en-US" dirty="0"/>
              <a:t>盘等）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DE117A9-675C-DB46-B16E-1466E0E0E3B7}"/>
              </a:ext>
            </a:extLst>
          </p:cNvPr>
          <p:cNvSpPr/>
          <p:nvPr/>
        </p:nvSpPr>
        <p:spPr>
          <a:xfrm>
            <a:off x="5601659" y="3803070"/>
            <a:ext cx="1704109" cy="1080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中央处理器</a:t>
            </a:r>
            <a:r>
              <a:rPr kumimoji="1" lang="en-US" altLang="zh-CN" dirty="0"/>
              <a:t>(CPU)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630A975-C6A1-BC41-9383-E7CD44920DAE}"/>
              </a:ext>
            </a:extLst>
          </p:cNvPr>
          <p:cNvSpPr/>
          <p:nvPr/>
        </p:nvSpPr>
        <p:spPr>
          <a:xfrm>
            <a:off x="7951730" y="3823849"/>
            <a:ext cx="1704109" cy="1080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内存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CD9DD2F-F6EE-4B44-81B6-0DD9971F4F7D}"/>
              </a:ext>
            </a:extLst>
          </p:cNvPr>
          <p:cNvSpPr/>
          <p:nvPr/>
        </p:nvSpPr>
        <p:spPr>
          <a:xfrm>
            <a:off x="10301801" y="3803069"/>
            <a:ext cx="1704109" cy="1080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其他</a:t>
            </a:r>
            <a:r>
              <a:rPr kumimoji="1" lang="en-US" altLang="zh-CN" dirty="0"/>
              <a:t>(</a:t>
            </a:r>
            <a:r>
              <a:rPr kumimoji="1" lang="zh-CN" altLang="en-US" dirty="0"/>
              <a:t>网卡，声卡，显卡等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1B0C078-09E6-FA4F-9FA2-F103ABDC29D6}"/>
              </a:ext>
            </a:extLst>
          </p:cNvPr>
          <p:cNvSpPr/>
          <p:nvPr/>
        </p:nvSpPr>
        <p:spPr>
          <a:xfrm>
            <a:off x="5535857" y="1974275"/>
            <a:ext cx="1704109" cy="1080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计算机</a:t>
            </a:r>
          </a:p>
        </p:txBody>
      </p:sp>
      <p:cxnSp>
        <p:nvCxnSpPr>
          <p:cNvPr id="24" name="肘形连接符 23">
            <a:extLst>
              <a:ext uri="{FF2B5EF4-FFF2-40B4-BE49-F238E27FC236}">
                <a16:creationId xmlns:a16="http://schemas.microsoft.com/office/drawing/2014/main" id="{D3ED72D7-80EE-D74C-9ADD-A127AB616D95}"/>
              </a:ext>
            </a:extLst>
          </p:cNvPr>
          <p:cNvCxnSpPr>
            <a:stCxn id="23" idx="2"/>
            <a:endCxn id="3" idx="0"/>
          </p:cNvCxnSpPr>
          <p:nvPr/>
        </p:nvCxnSpPr>
        <p:spPr>
          <a:xfrm rot="5400000">
            <a:off x="3653859" y="1069017"/>
            <a:ext cx="748140" cy="4719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91F8B23A-E0B3-EE49-93F3-D1C780015B9D}"/>
              </a:ext>
            </a:extLst>
          </p:cNvPr>
          <p:cNvCxnSpPr>
            <a:stCxn id="23" idx="2"/>
            <a:endCxn id="19" idx="0"/>
          </p:cNvCxnSpPr>
          <p:nvPr/>
        </p:nvCxnSpPr>
        <p:spPr>
          <a:xfrm rot="5400000">
            <a:off x="4894696" y="2309854"/>
            <a:ext cx="748140" cy="22382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>
            <a:extLst>
              <a:ext uri="{FF2B5EF4-FFF2-40B4-BE49-F238E27FC236}">
                <a16:creationId xmlns:a16="http://schemas.microsoft.com/office/drawing/2014/main" id="{9DD001B3-E385-B645-BD97-103B0ED5B747}"/>
              </a:ext>
            </a:extLst>
          </p:cNvPr>
          <p:cNvCxnSpPr>
            <a:endCxn id="21" idx="0"/>
          </p:cNvCxnSpPr>
          <p:nvPr/>
        </p:nvCxnSpPr>
        <p:spPr>
          <a:xfrm>
            <a:off x="6387911" y="3429000"/>
            <a:ext cx="2415874" cy="3948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>
            <a:extLst>
              <a:ext uri="{FF2B5EF4-FFF2-40B4-BE49-F238E27FC236}">
                <a16:creationId xmlns:a16="http://schemas.microsoft.com/office/drawing/2014/main" id="{56C8C72E-D4DF-4F4B-8B49-9382D628D3B1}"/>
              </a:ext>
            </a:extLst>
          </p:cNvPr>
          <p:cNvCxnSpPr>
            <a:endCxn id="22" idx="0"/>
          </p:cNvCxnSpPr>
          <p:nvPr/>
        </p:nvCxnSpPr>
        <p:spPr>
          <a:xfrm>
            <a:off x="8803784" y="3429000"/>
            <a:ext cx="2350072" cy="3740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009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670050" y="748402"/>
            <a:ext cx="9029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计算机工作流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C1C97B-19FD-0549-907C-A678FB545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050" y="1927514"/>
            <a:ext cx="88519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98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76755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3.Java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编程语言分类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0" y="2185294"/>
            <a:ext cx="8728364" cy="248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机器语言</a:t>
            </a: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ctr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汇编语言</a:t>
            </a: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ctr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高级语言</a:t>
            </a:r>
          </a:p>
        </p:txBody>
      </p:sp>
    </p:spTree>
    <p:extLst>
      <p:ext uri="{BB962C8B-B14F-4D97-AF65-F5344CB8AC3E}">
        <p14:creationId xmlns:p14="http://schemas.microsoft.com/office/powerpoint/2010/main" val="24070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76755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3.Java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机器语言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246430" y="2630417"/>
            <a:ext cx="11107608" cy="1308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机器能直接识别的程序语言或指令代码，每一操作码在计算机内部都有相应的电路来完成它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7F0E15-D285-254C-9C4A-E329D81A8DE7}"/>
              </a:ext>
            </a:extLst>
          </p:cNvPr>
          <p:cNvSpPr txBox="1"/>
          <p:nvPr/>
        </p:nvSpPr>
        <p:spPr>
          <a:xfrm>
            <a:off x="540000" y="1800000"/>
            <a:ext cx="1070042" cy="5426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BC3BC4-1A71-C146-AB99-FF6D4C51D844}"/>
              </a:ext>
            </a:extLst>
          </p:cNvPr>
          <p:cNvSpPr txBox="1"/>
          <p:nvPr/>
        </p:nvSpPr>
        <p:spPr>
          <a:xfrm>
            <a:off x="1246430" y="4515326"/>
            <a:ext cx="11107608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0100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0111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1101…</a:t>
            </a:r>
          </a:p>
        </p:txBody>
      </p:sp>
    </p:spTree>
    <p:extLst>
      <p:ext uri="{BB962C8B-B14F-4D97-AF65-F5344CB8AC3E}">
        <p14:creationId xmlns:p14="http://schemas.microsoft.com/office/powerpoint/2010/main" val="976537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72502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3.Java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汇编语言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893618" y="2342675"/>
            <a:ext cx="11003220" cy="389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用助记符代替机器指令的操作码，用地址符号或标号代替指令或操作数的地址。在不同的设备中，汇编语言对应着不同的机器语言指令集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kumimoji="1" lang="en-US" altLang="zh-CN" sz="28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kumimoji="1" lang="en-US" altLang="zh-CN" sz="28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为寄存器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register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MOV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kumimoji="1" lang="en-US" altLang="zh-CN" sz="28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&lt;-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kumimoji="1" lang="en-US" altLang="zh-CN" sz="28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C745ED-DF34-D342-B366-1489B28F4142}"/>
              </a:ext>
            </a:extLst>
          </p:cNvPr>
          <p:cNvSpPr txBox="1"/>
          <p:nvPr/>
        </p:nvSpPr>
        <p:spPr>
          <a:xfrm>
            <a:off x="540000" y="1800000"/>
            <a:ext cx="1070042" cy="5426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</a:p>
        </p:txBody>
      </p:sp>
    </p:spTree>
    <p:extLst>
      <p:ext uri="{BB962C8B-B14F-4D97-AF65-F5344CB8AC3E}">
        <p14:creationId xmlns:p14="http://schemas.microsoft.com/office/powerpoint/2010/main" val="1542873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1301</Words>
  <Application>Microsoft Macintosh PowerPoint</Application>
  <PresentationFormat>宽屏</PresentationFormat>
  <Paragraphs>159</Paragraphs>
  <Slides>22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等线 Light</vt:lpstr>
      <vt:lpstr>Microsoft YaHei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142</cp:revision>
  <dcterms:created xsi:type="dcterms:W3CDTF">2019-09-24T01:18:33Z</dcterms:created>
  <dcterms:modified xsi:type="dcterms:W3CDTF">2020-02-09T11:54:06Z</dcterms:modified>
</cp:coreProperties>
</file>